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5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94B"/>
    <a:srgbClr val="A2AAAD"/>
    <a:srgbClr val="FFB81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CCC4-8F23-4019-AAFC-5CC37C099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5947"/>
            <a:ext cx="9144000" cy="1023938"/>
          </a:xfrm>
          <a:ln w="38100">
            <a:solidFill>
              <a:srgbClr val="FFB81C"/>
            </a:solidFill>
          </a:ln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13294B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20532-9ECA-40A7-849C-C4BE63CEB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4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13294B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357C1-D14E-431E-A102-AA6A0BC9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76976"/>
            <a:ext cx="12192000" cy="581024"/>
          </a:xfrm>
          <a:solidFill>
            <a:srgbClr val="A2AAAD"/>
          </a:solidFill>
        </p:spPr>
        <p:txBody>
          <a:bodyPr/>
          <a:lstStyle>
            <a:lvl1pPr>
              <a:defRPr sz="2400" b="1">
                <a:solidFill>
                  <a:srgbClr val="13294B"/>
                </a:solidFill>
              </a:defRPr>
            </a:lvl1pPr>
          </a:lstStyle>
          <a:p>
            <a:r>
              <a:rPr lang="en-US" dirty="0"/>
              <a:t>HARPURSVILLE CENTRAL SCHOOL DISTRICT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1D0DC6A-E0DB-4933-B179-195ED949DB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076" y="5110164"/>
            <a:ext cx="184785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8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D1292-37B6-4513-986F-8CF9D749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F7478-F763-488D-AEC7-3223137C3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DFBF-E368-4FD5-BCD8-BBE50A72D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03C3-32CE-4588-8C66-F30621B3D1F1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9F65-4BC9-4697-A8FE-EDE6AE2B2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60426-2B7F-4294-A2B3-6FC607F436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74CF-4D74-4D44-B9F8-924453EE8EA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87268D5-B45C-41D7-BC55-689CAB9C6BD8}"/>
              </a:ext>
            </a:extLst>
          </p:cNvPr>
          <p:cNvSpPr txBox="1">
            <a:spLocks/>
          </p:cNvSpPr>
          <p:nvPr userDrawn="1"/>
        </p:nvSpPr>
        <p:spPr>
          <a:xfrm>
            <a:off x="0" y="6276976"/>
            <a:ext cx="12192000" cy="581024"/>
          </a:xfrm>
          <a:prstGeom prst="rect">
            <a:avLst/>
          </a:prstGeom>
          <a:solidFill>
            <a:srgbClr val="A2AAAD"/>
          </a:solidFill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2400" b="1" kern="1200">
                <a:solidFill>
                  <a:srgbClr val="13294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HARPURSVILLE CENTRAL SCHOOL DISTRICT</a:t>
            </a:r>
          </a:p>
        </p:txBody>
      </p:sp>
    </p:spTree>
    <p:extLst>
      <p:ext uri="{BB962C8B-B14F-4D97-AF65-F5344CB8AC3E}">
        <p14:creationId xmlns:p14="http://schemas.microsoft.com/office/powerpoint/2010/main" val="98171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FC61C-3D19-4446-B9D5-1D69E2F56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80623"/>
            <a:ext cx="9144000" cy="1023938"/>
          </a:xfrm>
        </p:spPr>
        <p:txBody>
          <a:bodyPr>
            <a:normAutofit fontScale="90000"/>
          </a:bodyPr>
          <a:lstStyle/>
          <a:p>
            <a:r>
              <a:rPr lang="en-US" dirty="0"/>
              <a:t>HARPURSVILLE CENTRAL SCHOOL DISTRICT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3394F5-8E74-4B43-A48A-F7E05C09D4FA}"/>
              </a:ext>
            </a:extLst>
          </p:cNvPr>
          <p:cNvSpPr/>
          <p:nvPr/>
        </p:nvSpPr>
        <p:spPr>
          <a:xfrm>
            <a:off x="3048000" y="296733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/>
              <a:t>Budget Development for 2021-2022</a:t>
            </a:r>
          </a:p>
          <a:p>
            <a:pPr algn="ctr"/>
            <a:r>
              <a:rPr lang="en-US" sz="2800" dirty="0"/>
              <a:t>Based on the Executive Proposal</a:t>
            </a:r>
          </a:p>
          <a:p>
            <a:pPr algn="ctr"/>
            <a:r>
              <a:rPr lang="en-US" sz="2800" dirty="0"/>
              <a:t>February 10, 2021</a:t>
            </a:r>
          </a:p>
        </p:txBody>
      </p:sp>
    </p:spTree>
    <p:extLst>
      <p:ext uri="{BB962C8B-B14F-4D97-AF65-F5344CB8AC3E}">
        <p14:creationId xmlns:p14="http://schemas.microsoft.com/office/powerpoint/2010/main" val="2224555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0D616-A653-41F3-B99B-B1FF749F2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3152" y="0"/>
            <a:ext cx="9144000" cy="1023938"/>
          </a:xfrm>
        </p:spPr>
        <p:txBody>
          <a:bodyPr/>
          <a:lstStyle/>
          <a:p>
            <a:r>
              <a:rPr lang="en-US" i="1" u="sng" dirty="0"/>
              <a:t>PROJECTED</a:t>
            </a:r>
            <a:r>
              <a:rPr lang="en-US" dirty="0"/>
              <a:t> REVENUES - </a:t>
            </a:r>
            <a:r>
              <a:rPr lang="en-US" sz="2800" dirty="0"/>
              <a:t>“Other” Revenue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387251-DB47-4042-9B9B-B6844B9EF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551115"/>
              </p:ext>
            </p:extLst>
          </p:nvPr>
        </p:nvGraphicFramePr>
        <p:xfrm>
          <a:off x="801806" y="1187821"/>
          <a:ext cx="10588388" cy="4835123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6059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05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Revenue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2020-21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2021-2022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Payments in lieu of taxes (PILOT)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$10,547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13294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$11,511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&amp; Penalties on Real Prop Taxes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13294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school tuition from other districts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13294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and earnings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13294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 of real property (SUNY Broome)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13294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</a:t>
                      </a:r>
                      <a:r>
                        <a:rPr lang="en-US" sz="1800" u="none" strike="noStrike" baseline="0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real property (BOCES)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3294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$92,876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13294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$92,876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 of scrap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13294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 of prior year expenses - BOCES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$138,000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3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Refunds of prior years </a:t>
                      </a:r>
                      <a:r>
                        <a:rPr lang="en-US" sz="1800" u="none" strike="noStrike" kern="1200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expenditures</a:t>
                      </a:r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 Ins.</a:t>
                      </a:r>
                      <a:r>
                        <a:rPr lang="en-US" sz="1800" u="none" strike="noStrike" baseline="0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CPSE)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unclassified revenues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9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unclassified revenues-BOCES (after-school/enrich./sub</a:t>
                      </a:r>
                      <a:r>
                        <a:rPr lang="en-US" sz="1800" u="none" strike="noStrike" baseline="0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reimburse)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$245,000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$230,150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Medicaid Assistance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263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Inter-fund Transfer from Debt Service </a:t>
                      </a:r>
                    </a:p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(premium to offset debt)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$78,320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5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OTHER REVENUE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$627,423</a:t>
                      </a:r>
                    </a:p>
                  </a:txBody>
                  <a:tcPr marL="0" marR="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$671,857</a:t>
                      </a:r>
                    </a:p>
                  </a:txBody>
                  <a:tcPr marL="0" marR="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5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15E11-C3E5-4AF0-AB99-0D0D7075F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89819"/>
            <a:ext cx="9144000" cy="1023938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PROJECTED</a:t>
            </a:r>
            <a:r>
              <a:rPr lang="en-US" dirty="0"/>
              <a:t> REVENUES</a:t>
            </a:r>
            <a:br>
              <a:rPr lang="en-US" dirty="0"/>
            </a:br>
            <a:r>
              <a:rPr lang="en-US" sz="3200" dirty="0"/>
              <a:t>“State Aid”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4BE430-749A-4C66-BDD7-F035A2943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028864"/>
              </p:ext>
            </p:extLst>
          </p:nvPr>
        </p:nvGraphicFramePr>
        <p:xfrm>
          <a:off x="1197727" y="1349790"/>
          <a:ext cx="9796543" cy="4637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7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4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 Aid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2021-2022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sng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$10,531,098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$10,524,098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n-US" sz="1600" b="0" i="0" u="none" strike="noStrike" baseline="0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community schools aid</a:t>
                      </a:r>
                      <a:endParaRPr lang="en-US" sz="16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Excess Cost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$459,000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$327,000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$1,313,619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$2,042,097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024699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$1,164,000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$1,065,000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96290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BOCES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$1,378,695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$1,351,836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579796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Aid Handicapped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2713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Instructional</a:t>
                      </a:r>
                      <a:r>
                        <a:rPr lang="en-US" sz="2000" u="none" strike="noStrike" baseline="0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Materials</a:t>
                      </a:r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$67,750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$62,933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Funding Adjustment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($792,548)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9542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Federal Stimulus Aid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$1,409,480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159669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STATE AID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$14,914,162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$15,989,896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5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2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15E11-C3E5-4AF0-AB99-0D0D7075F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89819"/>
            <a:ext cx="9144000" cy="1023938"/>
          </a:xfrm>
        </p:spPr>
        <p:txBody>
          <a:bodyPr>
            <a:normAutofit fontScale="90000"/>
          </a:bodyPr>
          <a:lstStyle/>
          <a:p>
            <a:r>
              <a:rPr lang="en-US" i="1" u="sng" dirty="0"/>
              <a:t>PROJECTED</a:t>
            </a:r>
            <a:r>
              <a:rPr lang="en-US" dirty="0"/>
              <a:t> REVENUES</a:t>
            </a:r>
            <a:br>
              <a:rPr lang="en-US" dirty="0"/>
            </a:br>
            <a:r>
              <a:rPr lang="en-US" sz="3200" dirty="0"/>
              <a:t>“State Aid”- Less Building Aid/Stimulus Funds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4BE430-749A-4C66-BDD7-F035A29437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423984"/>
              </p:ext>
            </p:extLst>
          </p:nvPr>
        </p:nvGraphicFramePr>
        <p:xfrm>
          <a:off x="1197727" y="1349790"/>
          <a:ext cx="9796543" cy="3599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3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4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 Aid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2021-2022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sng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$10,531,098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$10,524,098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($7,000)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Excess Cost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$459,000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$327,000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($132,000)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$1,164,000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$1,065,000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($99,000)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96290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BOCES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$1,378,695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$1,351,836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($26,859)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579796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Aid Handicapped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2713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Instructional</a:t>
                      </a:r>
                      <a:r>
                        <a:rPr lang="en-US" sz="2000" u="none" strike="noStrike" baseline="0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Materials</a:t>
                      </a:r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Aid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$67,750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$62,933</a:t>
                      </a:r>
                      <a:endParaRPr lang="en-US" sz="20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($4,817)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STATE AID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$13,600,543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$13,330,867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($269,676)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5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15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22B7-7159-4ED7-A5DB-255586552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SUMMARY…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8D70C3A-2BC8-454C-96CA-33B4CCED78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048722"/>
              </p:ext>
            </p:extLst>
          </p:nvPr>
        </p:nvGraphicFramePr>
        <p:xfrm>
          <a:off x="838200" y="2271851"/>
          <a:ext cx="10515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Difference 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$21,642,621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$21,604,069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$38,552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984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32321-1DC9-487D-9EC5-99BF356010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Next steps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2E310-8B65-4B7E-9CA4-CCF249BF51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380307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Anticipate the Legislative proposal for school funding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Complete the BOCES budget (currently a placeholder)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3294B"/>
                </a:solidFill>
              </a:rPr>
              <a:t>	</a:t>
            </a:r>
            <a:r>
              <a:rPr lang="en-US" sz="1600" dirty="0">
                <a:solidFill>
                  <a:srgbClr val="13294B"/>
                </a:solidFill>
              </a:rPr>
              <a:t>Using 2.6% growth on projected expenses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March 10</a:t>
            </a:r>
            <a:r>
              <a:rPr lang="en-US" baseline="30000" dirty="0"/>
              <a:t>th</a:t>
            </a:r>
            <a:r>
              <a:rPr lang="en-US" dirty="0"/>
              <a:t> – Present Revised Budget/BOCES Budget Refined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April 19</a:t>
            </a:r>
            <a:r>
              <a:rPr lang="en-US" baseline="30000" dirty="0"/>
              <a:t>th</a:t>
            </a:r>
            <a:r>
              <a:rPr lang="en-US" dirty="0"/>
              <a:t> – Present/Accept Final Budget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May 5</a:t>
            </a:r>
            <a:r>
              <a:rPr lang="en-US" baseline="30000" dirty="0"/>
              <a:t>th</a:t>
            </a:r>
            <a:r>
              <a:rPr lang="en-US" dirty="0"/>
              <a:t> – Budget Hearing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May 18</a:t>
            </a:r>
            <a:r>
              <a:rPr lang="en-US" baseline="30000" dirty="0"/>
              <a:t>th</a:t>
            </a:r>
            <a:r>
              <a:rPr lang="en-US" dirty="0"/>
              <a:t> – Budget Vote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375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5DF85C3-C8D7-4753-AC23-BF2D3C684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267"/>
            <a:ext cx="9144000" cy="1023938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  <a:endParaRPr lang="en-US" sz="4000" dirty="0"/>
          </a:p>
        </p:txBody>
      </p:sp>
      <p:pic>
        <p:nvPicPr>
          <p:cNvPr id="6" name="Picture 4" descr="http://brandempowerment.com/schools/wp-content/uploads/2017/11/Harpursville_Initial.jpg">
            <a:extLst>
              <a:ext uri="{FF2B5EF4-FFF2-40B4-BE49-F238E27FC236}">
                <a16:creationId xmlns:a16="http://schemas.microsoft.com/office/drawing/2014/main" id="{C8E3CF12-6AF5-47C4-BB45-2606D57CA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896" y="1288137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384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76933-DD4F-457B-8392-E146B38DE5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Tonight’s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2BABF2-923E-4BF2-8244-6A7EB524C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4"/>
            <a:ext cx="9144000" cy="418915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Budget goals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Projected expenditures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Projected revenues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State aid – based on Executive proposal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Local revenue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“Other” revenue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Summary – comparison of projected revenues and expenditures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Next steps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414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16319-713E-44F5-8E6D-A3B96A7B0D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Budget 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6F7FA-121D-456B-9FCD-42EA4D215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3296301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Continue to navigate the fiscal unknowns of the COVID-19 pandemic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 mindful of current and future needs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Provide an instructional program that meets the educational needs of all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Promote the fiscal health and stability of the school district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15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22E3-277A-409F-89A7-3BED2C8A5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Projected </a:t>
            </a:r>
            <a:r>
              <a:rPr lang="en-US" dirty="0"/>
              <a:t>Expenditures</a:t>
            </a:r>
            <a:endParaRPr lang="en-US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289384-6A9D-4709-AF59-7AB7CA5FA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402341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/>
              <a:t>Developed using: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Current staff of record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Known benefit rate changes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Known contractual costs/estimated contractual increases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Known debt service payments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i="1" dirty="0"/>
              <a:t>Estimated</a:t>
            </a:r>
            <a:r>
              <a:rPr lang="en-US" dirty="0"/>
              <a:t> BOCES services based on current year projections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800" dirty="0"/>
              <a:t>Using 2.6% growth on projected expenses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/>
              <a:t>Historical and market trends; current year projections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06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C267B-0552-4BA8-8F57-68B41964D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9340"/>
            <a:ext cx="9144000" cy="1023938"/>
          </a:xfrm>
        </p:spPr>
        <p:txBody>
          <a:bodyPr/>
          <a:lstStyle/>
          <a:p>
            <a:r>
              <a:rPr lang="en-US" u="sng" dirty="0"/>
              <a:t>Projected </a:t>
            </a:r>
            <a:r>
              <a:rPr lang="en-US" dirty="0"/>
              <a:t>Expenditures</a:t>
            </a: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7580545F-8FB9-4C24-AF21-0AA118AF8E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160843"/>
              </p:ext>
            </p:extLst>
          </p:nvPr>
        </p:nvGraphicFramePr>
        <p:xfrm>
          <a:off x="596892" y="1346139"/>
          <a:ext cx="10998215" cy="3791033"/>
        </p:xfrm>
        <a:graphic>
          <a:graphicData uri="http://schemas.openxmlformats.org/drawingml/2006/table">
            <a:tbl>
              <a:tblPr firstRow="1" bandRow="1"/>
              <a:tblGrid>
                <a:gridCol w="4039691">
                  <a:extLst>
                    <a:ext uri="{9D8B030D-6E8A-4147-A177-3AD203B41FA5}">
                      <a16:colId xmlns:a16="http://schemas.microsoft.com/office/drawing/2014/main" val="1966112865"/>
                    </a:ext>
                  </a:extLst>
                </a:gridCol>
                <a:gridCol w="1739631">
                  <a:extLst>
                    <a:ext uri="{9D8B030D-6E8A-4147-A177-3AD203B41FA5}">
                      <a16:colId xmlns:a16="http://schemas.microsoft.com/office/drawing/2014/main" val="3660188034"/>
                    </a:ext>
                  </a:extLst>
                </a:gridCol>
                <a:gridCol w="1739631">
                  <a:extLst>
                    <a:ext uri="{9D8B030D-6E8A-4147-A177-3AD203B41FA5}">
                      <a16:colId xmlns:a16="http://schemas.microsoft.com/office/drawing/2014/main" val="1939043471"/>
                    </a:ext>
                  </a:extLst>
                </a:gridCol>
                <a:gridCol w="1739631">
                  <a:extLst>
                    <a:ext uri="{9D8B030D-6E8A-4147-A177-3AD203B41FA5}">
                      <a16:colId xmlns:a16="http://schemas.microsoft.com/office/drawing/2014/main" val="643626123"/>
                    </a:ext>
                  </a:extLst>
                </a:gridCol>
                <a:gridCol w="1739631">
                  <a:extLst>
                    <a:ext uri="{9D8B030D-6E8A-4147-A177-3AD203B41FA5}">
                      <a16:colId xmlns:a16="http://schemas.microsoft.com/office/drawing/2014/main" val="141424748"/>
                    </a:ext>
                  </a:extLst>
                </a:gridCol>
              </a:tblGrid>
              <a:tr h="7982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9pPr>
                    </a:lstStyle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EXPENDITURES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9pPr>
                    </a:lstStyle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2020-2021 ORIGINAL  BUDGET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9pPr>
                    </a:lstStyle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2021-2022 DRAFT BUDGET 2/10/21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9pPr>
                    </a:lstStyle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ace off m54"/>
                        </a:defRPr>
                      </a:lvl9pPr>
                    </a:lstStyle>
                    <a:p>
                      <a:pPr algn="ctr" rtl="0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774127"/>
                  </a:ext>
                </a:extLst>
              </a:tr>
              <a:tr h="269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INSTRUCTIONAL SALARIES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4,762,977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$4,911,068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3.11%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148,091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29187"/>
                  </a:ext>
                </a:extLst>
              </a:tr>
              <a:tr h="269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NON-INSTRUCTIONAL SALARIES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1,926,883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1,921,026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-0.30%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($   5,857)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044930"/>
                  </a:ext>
                </a:extLst>
              </a:tr>
              <a:tr h="3991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EQUIPMENT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 42,750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 45,750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7.02%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3,000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962586"/>
                  </a:ext>
                </a:extLst>
              </a:tr>
              <a:tr h="269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CONTRACTUAL EXPENSES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1,734,725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1,736,100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0.08%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$ 1,375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84929"/>
                  </a:ext>
                </a:extLst>
              </a:tr>
              <a:tr h="269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MATERIALS AND SUPPLIES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473,110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464,150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-1.89%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($ 8, 960)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19684"/>
                  </a:ext>
                </a:extLst>
              </a:tr>
              <a:tr h="269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BOCES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4,381,381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4,495,000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2.59%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$ 113,619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23956"/>
                  </a:ext>
                </a:extLst>
              </a:tr>
              <a:tr h="269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DEBT SERVICE</a:t>
                      </a:r>
                      <a:r>
                        <a:rPr lang="en-US" sz="16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1,826,763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2,587,876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41.66%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$ 761,113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96940"/>
                  </a:ext>
                </a:extLst>
              </a:tr>
              <a:tr h="269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BENEFITS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5,191,873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5,293,099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1.95%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$ 101,226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90222"/>
                  </a:ext>
                </a:extLst>
              </a:tr>
              <a:tr h="3991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TRANSFERS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   150,000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   150,000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80224"/>
                  </a:ext>
                </a:extLst>
              </a:tr>
              <a:tr h="269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l" rtl="0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$20,490,462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$ 21,604,069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5.43%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ace off m54"/>
                        </a:defRPr>
                      </a:lvl9pPr>
                    </a:lstStyle>
                    <a:p>
                      <a:pPr algn="r" rtl="0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$ 1,113,607 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8532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30784C0-9706-4B13-A8DE-720D779BDAA9}"/>
              </a:ext>
            </a:extLst>
          </p:cNvPr>
          <p:cNvSpPr txBox="1"/>
          <p:nvPr/>
        </p:nvSpPr>
        <p:spPr>
          <a:xfrm>
            <a:off x="2207579" y="5257788"/>
            <a:ext cx="7776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*Debt Service increase is due to a payment coming due for the current capital project. It is being offset by the receipt of state building aid in the revenue section (~93%). </a:t>
            </a:r>
          </a:p>
        </p:txBody>
      </p:sp>
    </p:spTree>
    <p:extLst>
      <p:ext uri="{BB962C8B-B14F-4D97-AF65-F5344CB8AC3E}">
        <p14:creationId xmlns:p14="http://schemas.microsoft.com/office/powerpoint/2010/main" val="2603622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1D6F1-AC16-4F9B-A94B-DD390CFB0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272"/>
            <a:ext cx="9144000" cy="1023938"/>
          </a:xfrm>
        </p:spPr>
        <p:txBody>
          <a:bodyPr/>
          <a:lstStyle/>
          <a:p>
            <a:r>
              <a:rPr lang="en-US" u="sng" dirty="0"/>
              <a:t>Projected </a:t>
            </a:r>
            <a:r>
              <a:rPr lang="en-US" dirty="0"/>
              <a:t>Expenditures (benefits)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EBEC256-BF11-4367-94CC-ADAB3F3C3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2347436"/>
              </p:ext>
            </p:extLst>
          </p:nvPr>
        </p:nvGraphicFramePr>
        <p:xfrm>
          <a:off x="473069" y="1451674"/>
          <a:ext cx="11245861" cy="378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0945">
                  <a:extLst>
                    <a:ext uri="{9D8B030D-6E8A-4147-A177-3AD203B41FA5}">
                      <a16:colId xmlns:a16="http://schemas.microsoft.com/office/drawing/2014/main" val="2797312884"/>
                    </a:ext>
                  </a:extLst>
                </a:gridCol>
                <a:gridCol w="1796034">
                  <a:extLst>
                    <a:ext uri="{9D8B030D-6E8A-4147-A177-3AD203B41FA5}">
                      <a16:colId xmlns:a16="http://schemas.microsoft.com/office/drawing/2014/main" val="1763415949"/>
                    </a:ext>
                  </a:extLst>
                </a:gridCol>
                <a:gridCol w="2022841">
                  <a:extLst>
                    <a:ext uri="{9D8B030D-6E8A-4147-A177-3AD203B41FA5}">
                      <a16:colId xmlns:a16="http://schemas.microsoft.com/office/drawing/2014/main" val="3188589108"/>
                    </a:ext>
                  </a:extLst>
                </a:gridCol>
                <a:gridCol w="2073412">
                  <a:extLst>
                    <a:ext uri="{9D8B030D-6E8A-4147-A177-3AD203B41FA5}">
                      <a16:colId xmlns:a16="http://schemas.microsoft.com/office/drawing/2014/main" val="3255732855"/>
                    </a:ext>
                  </a:extLst>
                </a:gridCol>
                <a:gridCol w="1782629">
                  <a:extLst>
                    <a:ext uri="{9D8B030D-6E8A-4147-A177-3AD203B41FA5}">
                      <a16:colId xmlns:a16="http://schemas.microsoft.com/office/drawing/2014/main" val="1911016950"/>
                    </a:ext>
                  </a:extLst>
                </a:gridCol>
              </a:tblGrid>
              <a:tr h="11240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BUDGET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2021-2022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BUDGET (2/10/21)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INCREASE </a:t>
                      </a:r>
                    </a:p>
                    <a:p>
                      <a:pPr algn="ctr"/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TO BUDGET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62375"/>
                  </a:ext>
                </a:extLst>
              </a:tr>
              <a:tr h="25940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RETIREMENT--ERS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$238,710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$266,407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11.60%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$27,697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917"/>
                  </a:ext>
                </a:extLst>
              </a:tr>
              <a:tr h="306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RETIREMENT--TRS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$481,565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$510,574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6.02%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$29,009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579691"/>
                  </a:ext>
                </a:extLst>
              </a:tr>
              <a:tr h="306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SECURITY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$543,898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$549,560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1.04%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$5,662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527877"/>
                  </a:ext>
                </a:extLst>
              </a:tr>
              <a:tr h="306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WORKERS COMPENSATION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$70,000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$70,000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56262"/>
                  </a:ext>
                </a:extLst>
              </a:tr>
              <a:tr h="15350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UNEMPLOYMENT INSURANCE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$30,000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$30,000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553394"/>
                  </a:ext>
                </a:extLst>
              </a:tr>
              <a:tr h="51881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DENTAL INS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$3,810,800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$3,848,908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$38,108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12074"/>
                  </a:ext>
                </a:extLst>
              </a:tr>
              <a:tr h="30662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BENEFITS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$16,900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$17,650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4.44%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91127"/>
                  </a:ext>
                </a:extLst>
              </a:tr>
              <a:tr h="34587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$5,191,873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$5,293,099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1.95%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$101,226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18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94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5F311-2140-455B-964D-247838D78C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u="sng" dirty="0"/>
              <a:t>PROJECTED</a:t>
            </a:r>
            <a:r>
              <a:rPr lang="en-US" dirty="0"/>
              <a:t> REVENUES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52A2DE-9CDC-44B0-B60F-CFDDB0021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9423"/>
            <a:ext cx="9144000" cy="3648841"/>
          </a:xfrm>
        </p:spPr>
        <p:txBody>
          <a:bodyPr/>
          <a:lstStyle/>
          <a:p>
            <a:pPr algn="l"/>
            <a:r>
              <a:rPr lang="en-US" sz="2800" dirty="0"/>
              <a:t>Developed using: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Tax levy limit calculation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i="1" u="sng" dirty="0"/>
              <a:t>Executive proposal </a:t>
            </a:r>
            <a:r>
              <a:rPr lang="en-US" sz="2400" dirty="0"/>
              <a:t>of state aid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Prior year trends/data for other revenues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26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A7EF5-E8C5-415A-AD1F-C93BFFEFD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272"/>
            <a:ext cx="9144000" cy="1023938"/>
          </a:xfrm>
        </p:spPr>
        <p:txBody>
          <a:bodyPr/>
          <a:lstStyle/>
          <a:p>
            <a:r>
              <a:rPr lang="en-US" i="1" u="sng" dirty="0"/>
              <a:t>PROJECTED</a:t>
            </a:r>
            <a:r>
              <a:rPr lang="en-US" dirty="0"/>
              <a:t> REVENUES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78FE0BF7-260B-45E8-BC2E-8CF4EBFA54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701731"/>
              </p:ext>
            </p:extLst>
          </p:nvPr>
        </p:nvGraphicFramePr>
        <p:xfrm>
          <a:off x="740478" y="1311007"/>
          <a:ext cx="10711044" cy="3988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9577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BUDGET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2021-2022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BUDGET (2/10/21)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31923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$4,355,877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$4,480,868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2.87%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$124,991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  <a:tr h="31923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OTHER REVENUE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$627,423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$671,857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7.08%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$44,434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84023"/>
                  </a:ext>
                </a:extLst>
              </a:tr>
              <a:tr h="319235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STATE AID*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$14,914,162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$15,989,896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7.21%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$1,075,734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83540"/>
                  </a:ext>
                </a:extLst>
              </a:tr>
              <a:tr h="55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APPROPRIATED RESERVES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48000"/>
                  </a:ext>
                </a:extLst>
              </a:tr>
              <a:tr h="55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APPROPRIATED FUND BALANCE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$500,000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$500,000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997393"/>
                  </a:ext>
                </a:extLst>
              </a:tr>
              <a:tr h="557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APPROPRIATED FUND BALANCE – Capital Outlay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93,000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-100.00%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($93,000)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91201"/>
                  </a:ext>
                </a:extLst>
              </a:tr>
              <a:tr h="322814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 REVENUE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$20,490,462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$21,642,621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5.62%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$1,152,159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481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C59A7B3-2593-4566-9DB2-9D404FBCC1B3}"/>
              </a:ext>
            </a:extLst>
          </p:cNvPr>
          <p:cNvSpPr txBox="1"/>
          <p:nvPr/>
        </p:nvSpPr>
        <p:spPr>
          <a:xfrm>
            <a:off x="2278602" y="5460679"/>
            <a:ext cx="7634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*A significant portion of the state aid increase is directly related to the increase in debt service that was referenced in a previous slide (i.e. state building aid)</a:t>
            </a:r>
          </a:p>
        </p:txBody>
      </p:sp>
    </p:spTree>
    <p:extLst>
      <p:ext uri="{BB962C8B-B14F-4D97-AF65-F5344CB8AC3E}">
        <p14:creationId xmlns:p14="http://schemas.microsoft.com/office/powerpoint/2010/main" val="1752770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4F461-04CB-4D43-9B3B-20060AD5C7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/>
              <a:t>PROJECTED</a:t>
            </a:r>
            <a:r>
              <a:rPr lang="en-US" dirty="0"/>
              <a:t> REVENUES </a:t>
            </a:r>
            <a:br>
              <a:rPr lang="en-US" dirty="0"/>
            </a:br>
            <a:r>
              <a:rPr lang="en-US" sz="3200" dirty="0"/>
              <a:t>Tax Levy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3AFE2AC-BE4F-47A0-85C4-BFF070E4FD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831182"/>
              </p:ext>
            </p:extLst>
          </p:nvPr>
        </p:nvGraphicFramePr>
        <p:xfrm>
          <a:off x="740478" y="2097422"/>
          <a:ext cx="10711044" cy="2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2020-2021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BUDGET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2021-2022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BUDGET (2/10/21)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$4,355,877 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$4,480,868 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2.87%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$124,991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657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1024</Words>
  <Application>Microsoft Office PowerPoint</Application>
  <PresentationFormat>Widescreen</PresentationFormat>
  <Paragraphs>323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HARPURSVILLE CENTRAL SCHOOL DISTRICT</vt:lpstr>
      <vt:lpstr>Tonight’s Topics</vt:lpstr>
      <vt:lpstr>Budget Goals</vt:lpstr>
      <vt:lpstr>Projected Expenditures</vt:lpstr>
      <vt:lpstr>Projected Expenditures</vt:lpstr>
      <vt:lpstr>Projected Expenditures (benefits)</vt:lpstr>
      <vt:lpstr>PROJECTED REVENUES</vt:lpstr>
      <vt:lpstr>PROJECTED REVENUES</vt:lpstr>
      <vt:lpstr>PROJECTED REVENUES  Tax Levy</vt:lpstr>
      <vt:lpstr>PROJECTED REVENUES - “Other” Revenue</vt:lpstr>
      <vt:lpstr>PROJECTED REVENUES “State Aid”</vt:lpstr>
      <vt:lpstr>PROJECTED REVENUES “State Aid”- Less Building Aid/Stimulus Funds</vt:lpstr>
      <vt:lpstr>SUMMARY…</vt:lpstr>
      <vt:lpstr>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Joe J. McLaughlin</cp:lastModifiedBy>
  <cp:revision>61</cp:revision>
  <dcterms:created xsi:type="dcterms:W3CDTF">2021-01-27T16:27:49Z</dcterms:created>
  <dcterms:modified xsi:type="dcterms:W3CDTF">2021-02-10T22:37:37Z</dcterms:modified>
</cp:coreProperties>
</file>